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Kirang Haerang"/>
      <p:regular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7" roundtripDataSignature="AMtx7mjDt5ER5TLpPXWgtxg3zfw4Yjm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9EC339-E4EC-4E8E-B866-A910876A7A19}">
  <a:tblStyle styleId="{1E9EC339-E4EC-4E8E-B866-A910876A7A1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332B8AA-9EC0-49F9-9899-682E3B4CF34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KirangHaerang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함께 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a44d19fec_0_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끝으로 가스 공급량 데이터를 잠시 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오리지널 데이터는 울산 데이터가 없었고 대전과 충청도가 합쳐진 데이터만 제공하고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따라서 울산 데이터를 지역별 평균치를 이용해 엑스트라폴레이트를 하고 대전 같은 경우에는 인구 수 비율을 적용시켰습니다.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그래서 정확하지 않은 데이터일 수 있습니다만 경향성을 보기 위한 데이터라고 보실 수 있겠습니다.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또 전체 가스 공급량에서 가정용만 따로 빼내기 위해 평균치인 43.7%를 곱했습니다.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다만 화학 공장이 많은 울산의 경우 가정용 가스 공급량이 17.3%에 불과했기 때문에 따로 계산하였습니다.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4a44d19fec_0_8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a44d19fe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a44d19fe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4a44d19fe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a44d19fec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이디에이를 살펴보도록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코릴레이션은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예상한 바와 같이 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203" name="Google Shape;203;g34a44d19fec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a44d19fec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가스 공급량은 그와 반대로 온도가 낮을 때 올라가기 때문에 네거티브 코릴레이션을 보입니다.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기압이 낮을 수록 날씨가 좋지 않은 것이기 때문에 이 또한 영향을 미쳤다고 볼 수 있습니다.</a:t>
            </a:r>
            <a:endParaRPr/>
          </a:p>
        </p:txBody>
      </p:sp>
      <p:sp>
        <p:nvSpPr>
          <p:cNvPr id="211" name="Google Shape;211;g34a44d19fec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a44d19fec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에너지 컨섬션은 다음과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파란색이 전기, 초록색이 가스, 뒤쪽의 주황색 바가 온도로 계절별 에너지 사용량 변화가 뚜렷한 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특히 전기와 가스 그래프는 6개월 단위로 밀린 것처럼 생겼습니다.</a:t>
            </a:r>
            <a:endParaRPr/>
          </a:p>
        </p:txBody>
      </p:sp>
      <p:sp>
        <p:nvSpPr>
          <p:cNvPr id="219" name="Google Shape;219;g34a44d19fec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a44d19fec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온도와 강수량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여름에는 비가 많이 와서 강수량이 높지만, 겨울에는 의외로 눈이 많이 오지 않습니다.</a:t>
            </a:r>
            <a:endParaRPr/>
          </a:p>
        </p:txBody>
      </p:sp>
      <p:sp>
        <p:nvSpPr>
          <p:cNvPr id="226" name="Google Shape;226;g34a44d19fec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a44d19fec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지역별 강수량은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의외로 부산에서 비가 많이 내립니다.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대구는 지역 특성상 덥고 비도 안 오는 것 같습니다.</a:t>
            </a:r>
            <a:endParaRPr/>
          </a:p>
        </p:txBody>
      </p:sp>
      <p:sp>
        <p:nvSpPr>
          <p:cNvPr id="233" name="Google Shape;233;g34a44d19fec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a44d19fec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증발량과 상대 습도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겨울철은 습도가 낮고 여름철은 습도가 높습니다.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증발량도 비슷한 경향성을 보입니다.</a:t>
            </a:r>
            <a:endParaRPr/>
          </a:p>
        </p:txBody>
      </p:sp>
      <p:sp>
        <p:nvSpPr>
          <p:cNvPr id="240" name="Google Shape;240;g34a44d19fec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간단하게 WBS를 설명드리고 , 개발환경, 프로젝트 배경, 데이터분석과 데이터 전처리 및 EDA , 모델링과 모델선정은 어떻게 하였는지, 마지막으로  종합 평가 및 해석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a44d19fec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폭염, 한파 일수와 전력 소비량을 비교한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폭염에 비해 한파가 상대적으로 적습니다.</a:t>
            </a:r>
            <a:endParaRPr/>
          </a:p>
        </p:txBody>
      </p:sp>
      <p:sp>
        <p:nvSpPr>
          <p:cNvPr id="248" name="Google Shape;248;g34a44d19fec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a44d19fec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구름량과 일조율은 서로 반대의 결과값을 가집니다.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여름에 일조율이 더 높을 거라고 예상했습니다만 구름이 많기 때문에 상대적으로 여름철 일조율이 적습니다.</a:t>
            </a:r>
            <a:endParaRPr/>
          </a:p>
        </p:txBody>
      </p:sp>
      <p:sp>
        <p:nvSpPr>
          <p:cNvPr id="255" name="Google Shape;255;g34a44d19fec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a44d19fec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증발량과 바람 속도가 서로 영향이 있는지 궁금해서 플롯해본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겨울철과 봄철에 여름철과 가을철에 비해 바람이 많이 붑니다만 증발량과는 이렇다할 관계가 보이지 않았습니다.</a:t>
            </a:r>
            <a:endParaRPr/>
          </a:p>
        </p:txBody>
      </p:sp>
      <p:sp>
        <p:nvSpPr>
          <p:cNvPr id="263" name="Google Shape;263;g34a44d19fec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a44d19fec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지역별 폭염일수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대프리카라는 별명답게 대구가 가장 높았고, 바닷가가 옆에 있는 인천과 부산은 상대적으로 폭염일수가 낮았습니다.</a:t>
            </a:r>
            <a:endParaRPr/>
          </a:p>
        </p:txBody>
      </p:sp>
      <p:sp>
        <p:nvSpPr>
          <p:cNvPr id="271" name="Google Shape;271;g34a44d19fec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a44d19fec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평균 전력 소비량은 의외로 인천이 가장 높았고 대전이 가장 낮았습니다.</a:t>
            </a:r>
            <a:endParaRPr/>
          </a:p>
        </p:txBody>
      </p:sp>
      <p:sp>
        <p:nvSpPr>
          <p:cNvPr id="280" name="Google Shape;280;g34a44d19fec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44d19fec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총 전력 사용량은 서울이 압도적으로 높았으며 이는 인구수를 생각하면 당연한 결과로 보여집니다.</a:t>
            </a:r>
            <a:endParaRPr/>
          </a:p>
        </p:txBody>
      </p:sp>
      <p:sp>
        <p:nvSpPr>
          <p:cNvPr id="289" name="Google Shape;289;g34a44d19fec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a44d19fec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가스 공급량도 플롯해보았습니다.</a:t>
            </a:r>
            <a:endParaRPr/>
          </a:p>
        </p:txBody>
      </p:sp>
      <p:sp>
        <p:nvSpPr>
          <p:cNvPr id="298" name="Google Shape;298;g34a44d19fec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a44d19fec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총 가스 공급량 역시 서울이 제일 큰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이로써 이데에이를 마치도록 하겠습니다.</a:t>
            </a:r>
            <a:endParaRPr/>
          </a:p>
        </p:txBody>
      </p:sp>
      <p:sp>
        <p:nvSpPr>
          <p:cNvPr id="307" name="Google Shape;307;g34a44d19fec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a44d19fec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a44d19fec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프리프로세싱에 대해서 짧게 말하고 넘어가자면, 지역 피쳐에는 원핫인코딩을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처음에는 라벨 인코딩을 사용했습니다만 알고리즘이 지역에 오디날리티를 추가시킬 가능성이 있어 원핫인코딩으로 바꿨습니다.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나머지 뉴메릭 벨류에는 스텐다드 스케일러를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스케일링 전과 후를 비교하면 확실히 노멀 디스트리뷰션을 따라가는 것을 알 수 있습니다.</a:t>
            </a:r>
            <a:endParaRPr/>
          </a:p>
        </p:txBody>
      </p:sp>
      <p:sp>
        <p:nvSpPr>
          <p:cNvPr id="317" name="Google Shape;317;g34a44d19fec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a44d19fec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피쳐 셀렉션으로는 총 4가지 방법을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첫째로 와이 트레인과 비교하여 코릴레이션이 0.3 이상인 피쳐만 사용하는 방법입니다. </a:t>
            </a:r>
            <a:endParaRPr/>
          </a:p>
        </p:txBody>
      </p:sp>
      <p:sp>
        <p:nvSpPr>
          <p:cNvPr id="325" name="Google Shape;325;g34a44d19fec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저희 조의 WBS 를 설명드리겠습니다.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프로젝트가 시작된 31일 부터 4월 4일 까지 주제선정 을 비롯한 데이터 수집과 데이터 분석 및 데이터 전처리, 그리고 모델링을 전반적인 내용을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진행 하였고, 7일 부터 10일 오전까지는 모델링의 후미작업과 성능 평가, 그리고 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a44d19fec_0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두번째로는 브이아이에프로 멀티코리니어리티를 계산해서 가장 높은 피쳐 몇 가지를 빼는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보통 1부터 10까지는 괜찮은 수준이고, 10 이상의 값을 가지면 피쳐에 대한 연구가 필요한데요,  100 이상의 브이아이에프를 가지는 피쳐는 제외시켰습니다.</a:t>
            </a:r>
            <a:endParaRPr/>
          </a:p>
        </p:txBody>
      </p:sp>
      <p:sp>
        <p:nvSpPr>
          <p:cNvPr id="333" name="Google Shape;333;g34a44d19fec_0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a44d19fec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피씨에이도 이용해보았습니다.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피씨 1의 배리언스를 계산하여 0.4라는 값을 얻어냈고, 나머지 피씨들의 배리언스는 0.1 이하로 낮은 것을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피씨 1의 웨이트가 가장 큰 피쳐 15개를 뽑아서 모델링을 해보았습니다.</a:t>
            </a:r>
            <a:endParaRPr/>
          </a:p>
        </p:txBody>
      </p:sp>
      <p:sp>
        <p:nvSpPr>
          <p:cNvPr id="342" name="Google Shape;342;g34a44d19fec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a44d19fec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스텝와이즈 셀렉션을 이용했습니다.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포워드 셀렉션과 벡워드 엘리미네이션을 동시에 사용하는 방법으로 다른 방법들에 비해 더 정확한 방법으로 피쳐를 선택할 수 있었습니다.</a:t>
            </a:r>
            <a:endParaRPr/>
          </a:p>
        </p:txBody>
      </p:sp>
      <p:sp>
        <p:nvSpPr>
          <p:cNvPr id="350" name="Google Shape;350;g34a44d19fec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acf4e3131_2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엑스제로는 모든 피쳐를 사용했고, 엑스 원은 상관계수의 임계값이 0.2 이상인 피쳐,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투는 피씨에이의 피씨 원 에 가장 영향력 있는 피쳐, 엑스 쓰리는 뷔아피 임계값이 100 미만인 피쳐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포는 단계 선택법으로 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피쳐그룹마다 중요한 점들을 시각화 했으며,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—--- 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퍼퓨메이션 임폴턴스를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계산 비용이 높아져서(시간이 오래걸림) 비효율적이라 판단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4acf4e3131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X0은  평균 최저온도와,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평균 최저초상온도,</a:t>
            </a:r>
            <a:r>
              <a:rPr lang="ko-KR"/>
              <a:t>해수면의 평균 기압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평균 최저초상온도</a:t>
            </a:r>
            <a:r>
              <a:rPr lang="ko-KR"/>
              <a:t>가 평균 최저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평균 최저 온도를 제외한다면 똑같이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최저초상온도</a:t>
            </a:r>
            <a:r>
              <a:rPr lang="ko-KR"/>
              <a:t>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384" name="Google Shape;384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393" name="Google Shape;393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엑스 포 입니다. 단계 선택법으로 진행했고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평균 최저 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를 제하면 평균 이슬점 온도가 ,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최저초상온도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보다 높게 나왔습니다.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/>
          </a:p>
        </p:txBody>
      </p:sp>
      <p:sp>
        <p:nvSpPr>
          <p:cNvPr id="402" name="Google Shape;402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레그레션,엘라스틱 넷, 에스뷔알, 디시젼트리, 랜덤포레스트, 아다부스트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시피, 엠에이이, 알엠에스이, 알투, 에트저스트 알투 , 베스트 하이퍼파라미터를 해보았습니다. </a:t>
            </a:r>
            <a:br>
              <a:rPr lang="ko-KR"/>
            </a:br>
            <a:endParaRPr/>
          </a:p>
        </p:txBody>
      </p:sp>
      <p:sp>
        <p:nvSpPr>
          <p:cNvPr id="412" name="Google Shape;412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이를 서포트 해줄수 있도록 코랩을 항시 준비 해두었으며,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a44d19fec_0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4a44d19fec_0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endParaRPr/>
          </a:p>
        </p:txBody>
      </p:sp>
      <p:sp>
        <p:nvSpPr>
          <p:cNvPr id="422" name="Google Shape;422;g34a44d19fec_0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실제값과 예측값이 얼마나 차이가 나는지 시각화 하였고 리니어 레그레션 통계지표를 보시면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애드저스티드알스퀘어 값이  40퍼대로 제대로된 설명이 힘들것 같습니다.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(전 화면을 왔다리 갔다리 하면서)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42" name="Google Shape;442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앞서 설명드렸던 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보여집니다.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이유는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보여지기 때문입니다.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62" name="Google Shape;462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72" name="Google Shape;472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점들이 수평을 이루는 점을 해결하려, 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여섯번 째로 엑스지비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X1,X2 를 제외하고는 성능이 좋은게 확인됩니다.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다음은 스태킹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제외한 모든모델 조합하여 가장 좋은 애드저스트 알스퀘어를 가진 조합의 모델그룹 을 베이스 모델로 선정했고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가장좋은 어드저스트 알스퀘어 를 가진 모델을 메타모델로 선정 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엠에이는 X0이 가장 낮았지만 큰 차이는 없었고 알엠에스이는 가장 낮고 알투와 애드저스트 알투 값은 가장 높기 때문입니다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뉴럴 네트워크 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수업에서 진행했던 방식으로 해보았을 때는 70퍼밖에 도달하지 못해서 최적의 알스퀘어 값을 찾으려 노력했습니다.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ko-KR"/>
            </a:br>
            <a:r>
              <a:rPr lang="ko-KR"/>
              <a:t>구글링을 통해 가장 알스퀘어값을 뽑을 수 있겠다라는 다섯가지의 하이퍼파라메타 변경점을 찾고 진행을 해보았습니다. </a:t>
            </a:r>
            <a:endParaRPr/>
          </a:p>
        </p:txBody>
      </p:sp>
      <p:sp>
        <p:nvSpPr>
          <p:cNvPr id="512" name="Google Shape;512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a44d19fec_0_5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a44d19fec_0_5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타임시리즈어날리시스를 잠시 보고 넘어가자면 전력 사용량과 가스 공급량 모두 트렌드는 없는 편이지만 시즈널리티는 있는 스테이셔너리티가 없는 데이터이기 때문에 시즈널리티를 다룰 수 있는 사리맥스 모델을 사용하였습니다.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테스트와 프리딕션은 대충 비슷한 양상을 보입니다.</a:t>
            </a:r>
            <a:endParaRPr/>
          </a:p>
        </p:txBody>
      </p:sp>
      <p:sp>
        <p:nvSpPr>
          <p:cNvPr id="523" name="Google Shape;523;g34a44d19fec_0_5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4a44d19fec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4a44d19fec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가스 데이터도 이와 비슷해서 테스트와 프리딕션이 비슷한 양상을 보이는 것을 알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다만 프리딕션 엑스트라폴레이션이 늘어날 수록 에큐러시가 떨어지는 모습을 보실 수 있습니다.</a:t>
            </a:r>
            <a:endParaRPr/>
          </a:p>
        </p:txBody>
      </p:sp>
      <p:sp>
        <p:nvSpPr>
          <p:cNvPr id="533" name="Google Shape;533;g34a44d19fec_0_6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acf4e313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34acf4e313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모델링 과 모델 선정입니다.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전체적인 성능은 XGB로 모델링을 하고 X0 그룹일 때 가장좋은 성능을 확인했습니다.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544" name="Google Shape;544;g34acf4e3131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종합평가 와 해석입니다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2023년의 데이터를 통해 실제 2024년을 제대로 예측하였는지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Feature Group  X4를 사용하였고 2023년까지의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달 들은 예측이 가능했지만 가장 중요한 여름철 전력량을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문제인지, 해당 문제를 파악하기 위해서 2023과 2022년 데이터까지 분석해보았습니다.</a:t>
            </a:r>
            <a:endParaRPr/>
          </a:p>
        </p:txBody>
      </p:sp>
      <p:sp>
        <p:nvSpPr>
          <p:cNvPr id="551" name="Google Shape;551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2022년 2023년 데이터를 테스트 데이터에 사용하고 훈련데이터는 테스트데이터의 이전년도까지 데이터를 사용했습니다.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예측이 어려웠던것 같습니다.</a:t>
            </a:r>
            <a:endParaRPr/>
          </a:p>
        </p:txBody>
      </p:sp>
      <p:sp>
        <p:nvSpPr>
          <p:cNvPr id="560" name="Google Shape;560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기온과 열대야 일수가 가장 길었다는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열대야 일수가 20.2일로 다른 해에 비해서 길었다는 특성,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 ,열대야의 일수가 평균 최저기온과 밀접한 관계가 있기 때문에 열대야의 일수가 늘어날 수록 평균 최저기온의 온도가 올라가고 있다는 것을 확인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이러한 문제로 2024년의 제대로된 예측이 어려웠고 ,지구 온난화는 계속 진행중이기 때문에 이러한 변수또한 예측하여 다양한 피쳐와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방법을 갖고 접근해야할 것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각피쳐들의 이해도를 높이기 위해서 용어를 정리 해보았는데요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일사량 일조율 운량 증발량 등 일상용어가 아니기 때문에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올려드린 자료를 참고하여 이해해 주시면 감사하겠습니다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a44d19fec_0_8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앞에서 본 기상청 데이터에 추가로 한파, 폭염, 열대야 일 수 데이터를 가져왔습니다.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" name="Google Shape;162;g34a44d19fec_0_8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48722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2" name="Google Shape;172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0" y="2171800"/>
            <a:ext cx="5324826" cy="1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6270900" y="2058977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-"/>
            </a:pPr>
            <a:r>
              <a:rPr lang="ko-KR" sz="2800">
                <a:solidFill>
                  <a:schemeClr val="dk1"/>
                </a:solidFill>
              </a:rPr>
              <a:t>Avg Electricity Charge per Household (KRW) 컬럼의 경우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Avg Electricity Consumption per Household (kWh)의 파생변수로 생각되어 제거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a44d19fec_0_85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80" name="Google Shape;180;g34a44d19fec_0_85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가스 공급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1" name="Google Shape;181;g34a44d19fec_0_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0" y="2171800"/>
            <a:ext cx="5324826" cy="1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4a44d19fec_0_851"/>
          <p:cNvSpPr txBox="1"/>
          <p:nvPr/>
        </p:nvSpPr>
        <p:spPr>
          <a:xfrm>
            <a:off x="838200" y="3980825"/>
            <a:ext cx="8234100" cy="18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Avg Gas Supply per Household (ton)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chemeClr val="dk1"/>
                </a:solidFill>
              </a:rPr>
              <a:t>= Total Gas Supply (ton) * Residential Percentage / Number of Households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83" name="Google Shape;183;g34a44d19fec_0_8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061" y="0"/>
            <a:ext cx="27758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89" name="Google Shape;189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a44d19fec_0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197" name="Google Shape;197;g34a44d19fec_0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Heatmap</a:t>
            </a:r>
            <a:endParaRPr/>
          </a:p>
        </p:txBody>
      </p:sp>
      <p:sp>
        <p:nvSpPr>
          <p:cNvPr id="198" name="Google Shape;198;g34a44d19fec_0_0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a44d19fec_0_0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34a44d19fe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950" y="0"/>
            <a:ext cx="766104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a44d19fec_0_37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06" name="Google Shape;206;g34a44d19fec_0_37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Correlation w/ Avg Electricity Consumption per Household (kWh)</a:t>
            </a:r>
            <a:endParaRPr/>
          </a:p>
        </p:txBody>
      </p:sp>
      <p:sp>
        <p:nvSpPr>
          <p:cNvPr id="207" name="Google Shape;207;g34a44d19fec_0_379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8" name="Google Shape;208;g34a44d19fec_0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78028"/>
            <a:ext cx="12192000" cy="477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a44d19fec_0_9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14" name="Google Shape;214;g34a44d19fec_0_9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Correlation w/ Avg Gas Supply per Household (kWh)</a:t>
            </a:r>
            <a:endParaRPr/>
          </a:p>
        </p:txBody>
      </p:sp>
      <p:sp>
        <p:nvSpPr>
          <p:cNvPr id="215" name="Google Shape;215;g34a44d19fec_0_99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6" name="Google Shape;216;g34a44d19fec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8517"/>
            <a:ext cx="12192000" cy="471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a44d19fec_0_19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22" name="Google Shape;222;g34a44d19fec_0_196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Energy consumption (Jan 2016 ~ Dec 2024)</a:t>
            </a:r>
            <a:endParaRPr/>
          </a:p>
        </p:txBody>
      </p:sp>
      <p:pic>
        <p:nvPicPr>
          <p:cNvPr id="223" name="Google Shape;223;g34a44d19fec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00" y="2058974"/>
            <a:ext cx="9500800" cy="47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a44d19fec_0_20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29" name="Google Shape;229;g34a44d19fec_0_20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Monthly temp vs. precipitation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30" name="Google Shape;230;g34a44d19fec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000" y="2019299"/>
            <a:ext cx="7369999" cy="48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a44d19fec_0_20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36" name="Google Shape;236;g34a44d19fec_0_208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Monthly precipitation in different regions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37" name="Google Shape;237;g34a44d19fec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613" y="2019400"/>
            <a:ext cx="6956781" cy="48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a44d19fec_0_21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43" name="Google Shape;243;g34a44d19fec_0_214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Small pan evaporation vs. avg relative humidity</a:t>
            </a:r>
            <a:endParaRPr/>
          </a:p>
        </p:txBody>
      </p:sp>
      <p:sp>
        <p:nvSpPr>
          <p:cNvPr id="244" name="Google Shape;244;g34a44d19fec_0_214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5" name="Google Shape;245;g34a44d19fec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526" y="2019301"/>
            <a:ext cx="7222961" cy="47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</a:t>
            </a:r>
            <a:r>
              <a:rPr lang="ko-KR"/>
              <a:t>데이터 전처리 및 </a:t>
            </a:r>
            <a:r>
              <a:rPr lang="ko-KR"/>
              <a:t>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a44d19fec_0_22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51" name="Google Shape;251;g34a44d19fec_0_22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Extreme weather vs. Avg electricity consumption</a:t>
            </a:r>
            <a:endParaRPr/>
          </a:p>
        </p:txBody>
      </p:sp>
      <p:pic>
        <p:nvPicPr>
          <p:cNvPr id="252" name="Google Shape;252;g34a44d19fec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727" y="2019300"/>
            <a:ext cx="72825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a44d19fec_0_22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Avg cloud cover vs. sunshine rate</a:t>
            </a:r>
            <a:endParaRPr/>
          </a:p>
        </p:txBody>
      </p:sp>
      <p:sp>
        <p:nvSpPr>
          <p:cNvPr id="258" name="Google Shape;258;g34a44d19fec_0_22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9" name="Google Shape;259;g34a44d19fec_0_22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pic>
        <p:nvPicPr>
          <p:cNvPr id="260" name="Google Shape;260;g34a44d19fec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214" y="2019295"/>
            <a:ext cx="7263556" cy="482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a44d19fec_0_234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66" name="Google Shape;266;g34a44d19fec_0_234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Small pan evaporation vs. avg wind speed</a:t>
            </a:r>
            <a:endParaRPr/>
          </a:p>
        </p:txBody>
      </p:sp>
      <p:sp>
        <p:nvSpPr>
          <p:cNvPr id="267" name="Google Shape;267;g34a44d19fec_0_234"/>
          <p:cNvSpPr txBox="1"/>
          <p:nvPr>
            <p:ph idx="4294967295" type="body"/>
          </p:nvPr>
        </p:nvSpPr>
        <p:spPr>
          <a:xfrm>
            <a:off x="6096000" y="2032002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8" name="Google Shape;268;g34a44d19fec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310" y="2019301"/>
            <a:ext cx="7222979" cy="47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a44d19fec_0_2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74" name="Google Shape;274;g34a44d19fec_0_2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Number of heatwave days in different regions</a:t>
            </a:r>
            <a:endParaRPr/>
          </a:p>
        </p:txBody>
      </p:sp>
      <p:sp>
        <p:nvSpPr>
          <p:cNvPr id="275" name="Google Shape;275;g34a44d19fec_0_241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6" name="Google Shape;276;g34a44d19fec_0_241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77" name="Google Shape;277;g34a44d19fec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161" y="2058975"/>
            <a:ext cx="6863684" cy="48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a44d19fec_0_24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83" name="Google Shape;283;g34a44d19fec_0_24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Avg electricity consumption per household in different regions</a:t>
            </a:r>
            <a:endParaRPr/>
          </a:p>
        </p:txBody>
      </p:sp>
      <p:sp>
        <p:nvSpPr>
          <p:cNvPr id="284" name="Google Shape;284;g34a44d19fec_0_249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5" name="Google Shape;285;g34a44d19fec_0_249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6" name="Google Shape;286;g34a44d19fec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248" y="2019302"/>
            <a:ext cx="69370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a44d19fec_0_25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292" name="Google Shape;292;g34a44d19fec_0_25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Total electricity consumption in different regions</a:t>
            </a:r>
            <a:endParaRPr/>
          </a:p>
        </p:txBody>
      </p:sp>
      <p:sp>
        <p:nvSpPr>
          <p:cNvPr id="293" name="Google Shape;293;g34a44d19fec_0_25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4" name="Google Shape;294;g34a44d19fec_0_257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95" name="Google Shape;295;g34a44d19fec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325" y="2058975"/>
            <a:ext cx="6891354" cy="48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44d19fec_0_26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301" name="Google Shape;301;g34a44d19fec_0_26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Avg gas supply per household  in different regions</a:t>
            </a:r>
            <a:endParaRPr/>
          </a:p>
        </p:txBody>
      </p:sp>
      <p:sp>
        <p:nvSpPr>
          <p:cNvPr id="302" name="Google Shape;302;g34a44d19fec_0_265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03" name="Google Shape;303;g34a44d19fec_0_265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04" name="Google Shape;304;g34a44d19fec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151" y="2019400"/>
            <a:ext cx="6991389" cy="48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a44d19fec_0_27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EDA</a:t>
            </a:r>
            <a:endParaRPr/>
          </a:p>
        </p:txBody>
      </p:sp>
      <p:sp>
        <p:nvSpPr>
          <p:cNvPr id="310" name="Google Shape;310;g34a44d19fec_0_27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Total electricity consumption in different regions</a:t>
            </a:r>
            <a:endParaRPr/>
          </a:p>
        </p:txBody>
      </p:sp>
      <p:sp>
        <p:nvSpPr>
          <p:cNvPr id="311" name="Google Shape;311;g34a44d19fec_0_273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12" name="Google Shape;312;g34a44d19fec_0_273"/>
          <p:cNvSpPr txBox="1"/>
          <p:nvPr>
            <p:ph idx="3" type="body"/>
          </p:nvPr>
        </p:nvSpPr>
        <p:spPr>
          <a:xfrm>
            <a:off x="6184900" y="2032000"/>
            <a:ext cx="5167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13" name="Google Shape;313;g34a44d19fec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463" y="2059072"/>
            <a:ext cx="7125083" cy="48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a44d19fec_0_281"/>
          <p:cNvSpPr txBox="1"/>
          <p:nvPr>
            <p:ph idx="2" type="body"/>
          </p:nvPr>
        </p:nvSpPr>
        <p:spPr>
          <a:xfrm>
            <a:off x="849288" y="2032000"/>
            <a:ext cx="105156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One hot encoding for 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Standard scaler for other numeric values</a:t>
            </a:r>
            <a:endParaRPr/>
          </a:p>
        </p:txBody>
      </p:sp>
      <p:sp>
        <p:nvSpPr>
          <p:cNvPr id="320" name="Google Shape;320;g34a44d19fec_0_28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</a:t>
            </a:r>
            <a:r>
              <a:rPr lang="ko-KR"/>
              <a:t> </a:t>
            </a:r>
            <a:r>
              <a:rPr lang="ko-KR"/>
              <a:t>전처리</a:t>
            </a:r>
            <a:endParaRPr/>
          </a:p>
        </p:txBody>
      </p:sp>
      <p:pic>
        <p:nvPicPr>
          <p:cNvPr id="321" name="Google Shape;321;g34a44d19fec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50" y="3353635"/>
            <a:ext cx="4482975" cy="333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4a44d19fec_0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001" y="3353625"/>
            <a:ext cx="4191773" cy="333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a44d19fec_0_47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28" name="Google Shape;328;g34a44d19fec_0_476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Correlation &gt;= 0.2</a:t>
            </a:r>
            <a:endParaRPr/>
          </a:p>
        </p:txBody>
      </p:sp>
      <p:sp>
        <p:nvSpPr>
          <p:cNvPr id="329" name="Google Shape;329;g34a44d19fec_0_476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30" name="Google Shape;330;g34a44d19fec_0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58975"/>
            <a:ext cx="7255474" cy="2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a44d19fec_0_483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VIF</a:t>
            </a:r>
            <a:endParaRPr/>
          </a:p>
        </p:txBody>
      </p:sp>
      <p:sp>
        <p:nvSpPr>
          <p:cNvPr id="336" name="Google Shape;336;g34a44d19fec_0_483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7" name="Google Shape;337;g34a44d19fec_0_483"/>
          <p:cNvSpPr txBox="1"/>
          <p:nvPr>
            <p:ph idx="3" type="body"/>
          </p:nvPr>
        </p:nvSpPr>
        <p:spPr>
          <a:xfrm>
            <a:off x="7792579" y="2032000"/>
            <a:ext cx="3559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1 ~ 5: Good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5 ~ 10: Acceptable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ko-KR"/>
              <a:t>10+: Need to check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Columns dropped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=&gt; vif &gt;= 100</a:t>
            </a:r>
            <a:endParaRPr/>
          </a:p>
        </p:txBody>
      </p:sp>
      <p:pic>
        <p:nvPicPr>
          <p:cNvPr id="338" name="Google Shape;338;g34a44d19fec_0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45487"/>
            <a:ext cx="6764378" cy="41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4a44d19fec_0_483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a44d19fec_0_49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PCA</a:t>
            </a:r>
            <a:endParaRPr/>
          </a:p>
        </p:txBody>
      </p:sp>
      <p:sp>
        <p:nvSpPr>
          <p:cNvPr id="345" name="Google Shape;345;g34a44d19fec_0_491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Check how much variance is captured by PC 1 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Rank weights of features contributing to PC 1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Select top 15 features from PC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34a44d19fec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587" y="1655801"/>
            <a:ext cx="4354202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4a44d19fec_0_4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a44d19fec_0_498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Stepwise selection</a:t>
            </a:r>
            <a:endParaRPr/>
          </a:p>
        </p:txBody>
      </p:sp>
      <p:sp>
        <p:nvSpPr>
          <p:cNvPr id="353" name="Google Shape;353;g34a44d19fec_0_498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/>
              <a:t>Run forward selection and backward elimination at the same time.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4a44d19fec_0_498"/>
          <p:cNvSpPr txBox="1"/>
          <p:nvPr/>
        </p:nvSpPr>
        <p:spPr>
          <a:xfrm>
            <a:off x="849300" y="3040700"/>
            <a:ext cx="771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['Number of Tropical Nights', 'Total Solar Radiation (MJ/m^2)', 'Year', 'Avg Vapor Pressure (hPa)', 'Avg Dew Point Temp (Celsius)', 'Region_Daejeon', 'Avg Min Supercool Temp (Celsius)', 'Avg Local Pressure (hPa)', 'Month', 'Region_Incheon', 'Location']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55" name="Google Shape;355;g34a44d19fec_0_49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acf4e3131_2_18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61" name="Google Shape;361;g34acf4e3131_2_18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</a:t>
            </a:r>
            <a:endParaRPr/>
          </a:p>
        </p:txBody>
      </p:sp>
      <p:sp>
        <p:nvSpPr>
          <p:cNvPr id="362" name="Google Shape;362;g34acf4e3131_2_182"/>
          <p:cNvSpPr txBox="1"/>
          <p:nvPr>
            <p:ph idx="2" type="body"/>
          </p:nvPr>
        </p:nvSpPr>
        <p:spPr>
          <a:xfrm>
            <a:off x="849290" y="2032000"/>
            <a:ext cx="94818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Feature Group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X0 : </a:t>
            </a:r>
            <a:r>
              <a:rPr lang="ko-KR" sz="2000"/>
              <a:t>모든 feature사용 (기상 전체가 중요하다고 판단)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X1 : </a:t>
            </a:r>
            <a:r>
              <a:rPr lang="ko-KR" sz="2000"/>
              <a:t>상관계수(with 타겟)의 임계값이 0.2 이상인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X2 : </a:t>
            </a:r>
            <a:r>
              <a:rPr lang="ko-KR" sz="2000"/>
              <a:t>PCA의 PC1에 가장 영향력 있는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X3 : </a:t>
            </a:r>
            <a:r>
              <a:rPr lang="ko-KR" sz="2000"/>
              <a:t>VIF 임계값이 100 미만인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X4 : </a:t>
            </a:r>
            <a:r>
              <a:rPr lang="ko-KR" sz="2000"/>
              <a:t>단계선택법(전진+후진이 합쳐있는 Feature Selection)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방법 : Permutation Importance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68" name="Google Shape;368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69" name="Google Shape;369;g34aaec6188e_4_0"/>
          <p:cNvSpPr txBox="1"/>
          <p:nvPr>
            <p:ph idx="2" type="body"/>
          </p:nvPr>
        </p:nvSpPr>
        <p:spPr>
          <a:xfrm>
            <a:off x="849300" y="2032000"/>
            <a:ext cx="5160900" cy="4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370" name="Google Shape;370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371" name="Google Shape;371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35900"/>
            <a:ext cx="7184611" cy="3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4aaec6188e_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78" name="Google Shape;378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79" name="Google Shape;379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380" name="Google Shape;380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87" name="Google Shape;387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88" name="Google Shape;388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389" name="Google Shape;389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90" name="Google Shape;390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396" name="Google Shape;396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397" name="Google Shape;397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398" name="Google Shape;398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99" name="Google Shape;399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3708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405" name="Google Shape;405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406" name="Google Shape;406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407" name="Google Shape;407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08" name="Google Shape;408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19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415" name="Google Shape;415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Neural Network</a:t>
            </a:r>
            <a:endParaRPr/>
          </a:p>
        </p:txBody>
      </p:sp>
      <p:sp>
        <p:nvSpPr>
          <p:cNvPr id="416" name="Google Shape;416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417" name="Google Shape;417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Best Hyperparam</a:t>
            </a:r>
            <a:endParaRPr/>
          </a:p>
        </p:txBody>
      </p:sp>
      <p:sp>
        <p:nvSpPr>
          <p:cNvPr id="418" name="Google Shape;418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Colab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 Studio code</a:t>
              </a:r>
              <a:endPara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a44d19fec_0_842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425" name="Google Shape;425;g34a44d19fec_0_842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 ?</a:t>
            </a:r>
            <a:endParaRPr/>
          </a:p>
        </p:txBody>
      </p:sp>
      <p:sp>
        <p:nvSpPr>
          <p:cNvPr id="426" name="Google Shape;426;g34a44d19fec_0_842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27" name="Google Shape;427;g34a44d19fec_0_842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4a44d19fec_0_84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35" name="Google Shape;435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36" name="Google Shape;436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37" name="Google Shape;437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45" name="Google Shape;445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46" name="Google Shape;446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47" name="Google Shape;447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55" name="Google Shape;455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56" name="Google Shape;456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457" name="Google Shape;457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65" name="Google Shape;465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66" name="Google Shape;466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67" name="Google Shape;467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75" name="Google Shape;475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76" name="Google Shape;476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77" name="Google Shape;477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85" name="Google Shape;485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86" name="Google Shape;486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10.7804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15.8642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0.8329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0.8118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 sz="14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0.1], ['n_estimators', 200]]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15.1500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22.6163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0.6605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0.6230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0.05], ['n_estimators', 300]]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15.3382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22.7678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0.6559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0.6180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0.1], ['n_estimators', 300]]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11.4504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16.6787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0.8154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0.7904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[['learning_rate', 0.05], ['n_estimators', 500]]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10.7804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15.8642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0.8329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0.8118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87" name="Google Shape;487;g34acf4e3131_2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495" name="Google Shape;495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496" name="Google Shape;496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497" name="Google Shape;497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505" name="Google Shape;505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506" name="Google Shape;506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 u="none" cap="none" strike="noStrike"/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507" name="Google Shape;507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515" name="Google Shape;515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{7332B8AA-9EC0-49F9-9899-682E3B4CF340}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모델명 및 변수</a:t>
                      </a:r>
                      <a:endParaRPr b="1" sz="1200" u="none" cap="none" strike="noStrike"/>
                    </a:p>
                  </a:txBody>
                  <a:tcPr marT="82800" marB="54000" marR="9525" marL="46800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하이퍼파라미터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MAE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최소 : RMSE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최대 : adj-R^2</a:t>
                      </a:r>
                      <a:endParaRPr b="1" sz="1200" u="none" cap="none" strike="noStrike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516" name="Google Shape;516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34acf4e3131_2_135" title="1.png"/>
          <p:cNvPicPr preferRelativeResize="0"/>
          <p:nvPr/>
        </p:nvPicPr>
        <p:blipFill rotWithShape="1">
          <a:blip r:embed="rId3">
            <a:alphaModFix/>
          </a:blip>
          <a:srcRect b="1081" l="0" r="33114" t="49267"/>
          <a:stretch/>
        </p:blipFill>
        <p:spPr>
          <a:xfrm>
            <a:off x="7122825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519" name="Google Shape;519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a44d19fec_0_598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Electricity consumption</a:t>
            </a:r>
            <a:endParaRPr/>
          </a:p>
        </p:txBody>
      </p:sp>
      <p:sp>
        <p:nvSpPr>
          <p:cNvPr id="526" name="Google Shape;526;g34a44d19fec_0_598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4a44d19fec_0_598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4a44d19fec_0_59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Time Series Analysis</a:t>
            </a:r>
            <a:endParaRPr/>
          </a:p>
        </p:txBody>
      </p:sp>
      <p:pic>
        <p:nvPicPr>
          <p:cNvPr id="529" name="Google Shape;529;g34a44d19fec_0_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50" y="2025700"/>
            <a:ext cx="7948099" cy="41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a44d19fec_0_608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Gas supply</a:t>
            </a:r>
            <a:endParaRPr/>
          </a:p>
        </p:txBody>
      </p:sp>
      <p:sp>
        <p:nvSpPr>
          <p:cNvPr id="536" name="Google Shape;536;g34a44d19fec_0_608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4a44d19fec_0_608"/>
          <p:cNvSpPr txBox="1"/>
          <p:nvPr>
            <p:ph idx="3" type="body"/>
          </p:nvPr>
        </p:nvSpPr>
        <p:spPr>
          <a:xfrm>
            <a:off x="6172200" y="1422401"/>
            <a:ext cx="5183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4a44d19fec_0_608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4a44d19fec_0_60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Time Series Analysis</a:t>
            </a:r>
            <a:endParaRPr/>
          </a:p>
        </p:txBody>
      </p:sp>
      <p:pic>
        <p:nvPicPr>
          <p:cNvPr id="540" name="Google Shape;540;g34a44d19fec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637" y="2059075"/>
            <a:ext cx="8002724" cy="41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acf4e3131_5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547" name="Google Shape;547;g34acf4e3131_5_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548" name="Google Shape;548;g34acf4e3131_5_7"/>
          <p:cNvGraphicFramePr/>
          <p:nvPr/>
        </p:nvGraphicFramePr>
        <p:xfrm>
          <a:off x="849325" y="1982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{1E9EC339-E4EC-4E8E-B866-A910876A7A19}</a:tableStyleId>
              </a:tblPr>
              <a:tblGrid>
                <a:gridCol w="2092250"/>
                <a:gridCol w="2092250"/>
                <a:gridCol w="2092250"/>
                <a:gridCol w="2092250"/>
                <a:gridCol w="2092250"/>
              </a:tblGrid>
              <a:tr h="4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4aaec6188e_7_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4200"/>
              <a:t>종합 평가 및 해석</a:t>
            </a:r>
            <a:endParaRPr/>
          </a:p>
        </p:txBody>
      </p:sp>
      <p:sp>
        <p:nvSpPr>
          <p:cNvPr id="557" name="Google Shape;557;g34aaec6188e_7_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pic>
        <p:nvPicPr>
          <p:cNvPr id="563" name="Google Shape;563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4aaec6188e_7_2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34aaec6188e_4_145"/>
          <p:cNvSpPr/>
          <p:nvPr/>
        </p:nvSpPr>
        <p:spPr>
          <a:xfrm>
            <a:off x="7859850" y="4262500"/>
            <a:ext cx="1728600" cy="240900"/>
          </a:xfrm>
          <a:prstGeom prst="rect">
            <a:avLst/>
          </a:prstGeom>
          <a:solidFill>
            <a:srgbClr val="F5E78C">
              <a:alpha val="2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g34aaec6188e_4_145"/>
          <p:cNvCxnSpPr/>
          <p:nvPr/>
        </p:nvCxnSpPr>
        <p:spPr>
          <a:xfrm>
            <a:off x="7859850" y="4503400"/>
            <a:ext cx="17286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{1E9EC339-E4EC-4E8E-B866-A910876A7A19}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땅위에 접해있는 풀위의 야간 최저 공기 온도로 서리 발생을 예상하는 가늠이 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1" name="Google Shape;151;g34aaec6188e_6_2"/>
          <p:cNvSpPr txBox="1"/>
          <p:nvPr/>
        </p:nvSpPr>
        <p:spPr>
          <a:xfrm>
            <a:off x="843750" y="5708100"/>
            <a:ext cx="10266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ko-KR" sz="11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열대야 기준:  시간은 당일 18:01 ~ 익일 09:00시까지,  온도는 </a:t>
            </a:r>
            <a:r>
              <a:rPr b="1" i="0" lang="ko-KR" sz="1150" u="none" cap="none" strike="noStrike">
                <a:solidFill>
                  <a:srgbClr val="12121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최저기온이 25 ℃</a:t>
            </a:r>
            <a:endParaRPr b="1" i="0" sz="11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1" i="0" sz="11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 1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6270900" y="2058977"/>
            <a:ext cx="52545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-"/>
            </a:pPr>
            <a:r>
              <a:rPr lang="ko-KR" sz="2800"/>
              <a:t>결측치</a:t>
            </a:r>
            <a:endParaRPr sz="28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-"/>
            </a:pPr>
            <a:r>
              <a:rPr lang="ko-KR" sz="2800"/>
              <a:t>결측치가 전체 데이터 기준 50% 이상인 컬럼은 삭제</a:t>
            </a:r>
            <a:endParaRPr sz="28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-"/>
            </a:pPr>
            <a:r>
              <a:rPr lang="ko-KR" sz="2800"/>
              <a:t>이외 결측치는 기후 특성을 고려하여 가까운 날짜의 값으로 채움(</a:t>
            </a:r>
            <a:r>
              <a:rPr lang="ko-KR" sz="2800">
                <a:solidFill>
                  <a:srgbClr val="000000"/>
                </a:solidFill>
              </a:rPr>
              <a:t>ffill)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59" name="Google Shape;1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25" y="2058975"/>
            <a:ext cx="4635451" cy="38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a44d19fec_0_83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5" name="Google Shape;165;g34a44d19fec_0_83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 </a:t>
            </a:r>
            <a:r>
              <a:rPr lang="ko-KR">
                <a:solidFill>
                  <a:srgbClr val="000000"/>
                </a:solidFill>
              </a:rPr>
              <a:t>2</a:t>
            </a:r>
            <a:endParaRPr/>
          </a:p>
        </p:txBody>
      </p:sp>
      <p:pic>
        <p:nvPicPr>
          <p:cNvPr id="166" name="Google Shape;166;g34a44d19fec_0_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00" y="2146425"/>
            <a:ext cx="4888075" cy="17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